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84" r:id="rId10"/>
    <p:sldId id="285" r:id="rId11"/>
    <p:sldId id="262" r:id="rId12"/>
    <p:sldId id="266" r:id="rId13"/>
    <p:sldId id="267" r:id="rId14"/>
    <p:sldId id="268" r:id="rId15"/>
    <p:sldId id="272" r:id="rId16"/>
    <p:sldId id="269" r:id="rId17"/>
    <p:sldId id="270" r:id="rId18"/>
    <p:sldId id="271" r:id="rId19"/>
    <p:sldId id="286" r:id="rId20"/>
    <p:sldId id="287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9" r:id="rId30"/>
    <p:sldId id="288" r:id="rId31"/>
    <p:sldId id="281" r:id="rId32"/>
    <p:sldId id="282" r:id="rId33"/>
    <p:sldId id="283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7" autoAdjust="0"/>
    <p:restoredTop sz="94660"/>
  </p:normalViewPr>
  <p:slideViewPr>
    <p:cSldViewPr snapToGrid="0">
      <p:cViewPr varScale="1">
        <p:scale>
          <a:sx n="68" d="100"/>
          <a:sy n="68" d="100"/>
        </p:scale>
        <p:origin x="9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AC5CF-6BAF-4C0C-9D58-EF7A9A849244}" type="datetimeFigureOut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0-4509-4E31-9873-458F9320655E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443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AC5CF-6BAF-4C0C-9D58-EF7A9A849244}" type="datetimeFigureOut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0-4509-4E31-9873-458F932065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2874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AC5CF-6BAF-4C0C-9D58-EF7A9A849244}" type="datetimeFigureOut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0-4509-4E31-9873-458F932065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7068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AC5CF-6BAF-4C0C-9D58-EF7A9A849244}" type="datetimeFigureOut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0-4509-4E31-9873-458F932065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94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AC5CF-6BAF-4C0C-9D58-EF7A9A849244}" type="datetimeFigureOut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0-4509-4E31-9873-458F9320655E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898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AC5CF-6BAF-4C0C-9D58-EF7A9A849244}" type="datetimeFigureOut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0-4509-4E31-9873-458F932065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4950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AC5CF-6BAF-4C0C-9D58-EF7A9A849244}" type="datetimeFigureOut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0-4509-4E31-9873-458F932065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8652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AC5CF-6BAF-4C0C-9D58-EF7A9A849244}" type="datetimeFigureOut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0-4509-4E31-9873-458F932065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4431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AC5CF-6BAF-4C0C-9D58-EF7A9A849244}" type="datetimeFigureOut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0-4509-4E31-9873-458F932065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4298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F0AC5CF-6BAF-4C0C-9D58-EF7A9A849244}" type="datetimeFigureOut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F98B1B0-4509-4E31-9873-458F932065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1442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AC5CF-6BAF-4C0C-9D58-EF7A9A849244}" type="datetimeFigureOut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B1B0-4509-4E31-9873-458F932065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3502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F0AC5CF-6BAF-4C0C-9D58-EF7A9A849244}" type="datetimeFigureOut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F98B1B0-4509-4E31-9873-458F9320655E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591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hyperlink" Target="https://youtu.be/S2bT-FaOwvE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0.png"/><Relationship Id="rId4" Type="http://schemas.openxmlformats.org/officeDocument/2006/relationships/hyperlink" Target="https://youtu.be/-Z844cvksCU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hyperlink" Target="https://youtu.be/WFeqHd2-4HU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817121-1A0F-4F3D-A30C-F264B12C2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Lab7 </a:t>
            </a:r>
            <a:r>
              <a:rPr lang="zh-CN" altLang="en-US" dirty="0"/>
              <a:t>結報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3A1E2B2-B67A-4111-8A1D-2FA77681CC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643428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E24066226 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魏晉成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E24065018 </a:t>
            </a:r>
            <a:r>
              <a:rPr lang="zh-TW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章子嚴</a:t>
            </a:r>
            <a:endParaRPr lang="en-US" altLang="zh-TW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E24066129 </a:t>
            </a:r>
            <a:r>
              <a:rPr lang="zh-TW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張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　</a:t>
            </a:r>
            <a:r>
              <a:rPr lang="zh-TW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軒</a:t>
            </a:r>
            <a:endParaRPr lang="zh-TW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9788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893824-FBCD-44E3-A128-74EAE2756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一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b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4bit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計數器以七段顯示器顯示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0B1D984-3C4D-49F1-8983-2EA6F922C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88" y="1971675"/>
            <a:ext cx="9963150" cy="3771900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80CA699-2A49-4403-A019-2AE69399F175}"/>
              </a:ext>
            </a:extLst>
          </p:cNvPr>
          <p:cNvSpPr txBox="1"/>
          <p:nvPr/>
        </p:nvSpPr>
        <p:spPr>
          <a:xfrm>
            <a:off x="1097280" y="5743575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圖七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en-US" altLang="zh-TW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testbench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結果</a:t>
            </a:r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0743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2CF75A-62BE-46B0-A188-EC1AA1D00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sz="5400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sz="5400" dirty="0">
                <a:latin typeface="SimSun" panose="02010600030101010101" pitchFamily="2" charset="-122"/>
                <a:ea typeface="SimSun" panose="02010600030101010101" pitchFamily="2" charset="-122"/>
              </a:rPr>
              <a:t>二</a:t>
            </a:r>
            <a:r>
              <a:rPr lang="en-US" altLang="zh-CN" sz="5400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br>
              <a:rPr lang="en-US" altLang="zh-CN" sz="5400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zh-TW" sz="5400" dirty="0">
                <a:latin typeface="SimSun" panose="02010600030101010101" pitchFamily="2" charset="-122"/>
                <a:ea typeface="SimSun" panose="02010600030101010101" pitchFamily="2" charset="-122"/>
              </a:rPr>
              <a:t>6bit</a:t>
            </a:r>
            <a:r>
              <a:rPr lang="zh-TW" altLang="en-US" sz="5400" dirty="0">
                <a:latin typeface="SimSun" panose="02010600030101010101" pitchFamily="2" charset="-122"/>
                <a:ea typeface="SimSun" panose="02010600030101010101" pitchFamily="2" charset="-122"/>
              </a:rPr>
              <a:t>串入並出移位器與七段顯示器</a:t>
            </a:r>
            <a:endParaRPr lang="zh-TW" altLang="en-US" sz="60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5B667F-FA8B-406B-97A5-E7FBC6D03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此實驗如下頁的</a:t>
            </a:r>
            <a:r>
              <a:rPr lang="en-US" altLang="zh-TW" sz="2800" dirty="0"/>
              <a:t>(</a:t>
            </a:r>
            <a:r>
              <a:rPr lang="zh-CN" altLang="en-US" sz="2800" dirty="0"/>
              <a:t>圖</a:t>
            </a:r>
            <a:r>
              <a:rPr lang="zh-TW" altLang="en-US" sz="2800" dirty="0"/>
              <a:t>八</a:t>
            </a:r>
            <a:r>
              <a:rPr lang="en-US" altLang="zh-CN" sz="2800" dirty="0"/>
              <a:t>)</a:t>
            </a:r>
            <a:r>
              <a:rPr lang="zh-CN" altLang="en-US" sz="2800" dirty="0"/>
              <a:t>，先利用除頻器將頻率調至</a:t>
            </a:r>
            <a:r>
              <a:rPr lang="en-US" altLang="zh-CN" sz="2800" dirty="0"/>
              <a:t>1Hz</a:t>
            </a:r>
            <a:r>
              <a:rPr lang="zh-CN" altLang="en-US" sz="2800" dirty="0"/>
              <a:t>，再接串入並出暫存器，使發光的</a:t>
            </a:r>
            <a:r>
              <a:rPr lang="en-US" altLang="zh-CN" sz="2800" dirty="0"/>
              <a:t>LED</a:t>
            </a:r>
            <a:r>
              <a:rPr lang="zh-CN" altLang="en-US" sz="2800" dirty="0"/>
              <a:t>登能隨時間由</a:t>
            </a:r>
            <a:r>
              <a:rPr lang="en-US" altLang="zh-CN" sz="2800" dirty="0"/>
              <a:t>LSB</a:t>
            </a:r>
            <a:r>
              <a:rPr lang="zh-CN" altLang="en-US" sz="2800" dirty="0"/>
              <a:t>往</a:t>
            </a:r>
            <a:r>
              <a:rPr lang="en-US" altLang="zh-CN" sz="2800" dirty="0"/>
              <a:t>MSB</a:t>
            </a:r>
            <a:r>
              <a:rPr lang="zh-CN" altLang="en-US" sz="2800" dirty="0"/>
              <a:t>移動，接著連上</a:t>
            </a:r>
            <a:r>
              <a:rPr lang="en-US" altLang="zh-CN" sz="2800" dirty="0"/>
              <a:t>6</a:t>
            </a:r>
            <a:r>
              <a:rPr lang="zh-CN" altLang="en-US" sz="2800" dirty="0"/>
              <a:t>位元</a:t>
            </a:r>
            <a:r>
              <a:rPr lang="en-US" altLang="zh-CN" sz="2800" dirty="0"/>
              <a:t>binary</a:t>
            </a:r>
            <a:r>
              <a:rPr lang="zh-CN" altLang="en-US" sz="2800" dirty="0"/>
              <a:t>轉</a:t>
            </a:r>
            <a:r>
              <a:rPr lang="en-US" altLang="zh-CN" sz="2800" dirty="0"/>
              <a:t>8</a:t>
            </a:r>
            <a:r>
              <a:rPr lang="zh-CN" altLang="en-US" sz="2800" dirty="0"/>
              <a:t>位元</a:t>
            </a:r>
            <a:r>
              <a:rPr lang="en-US" altLang="zh-CN" sz="2800" dirty="0"/>
              <a:t>BCD</a:t>
            </a:r>
            <a:r>
              <a:rPr lang="zh-CN" altLang="en-US" sz="2800" dirty="0"/>
              <a:t>的模組，使二進制碼能轉換成二位數的十進制碼，最後接到二進制轉七段顯示器模組，將輸入顯示在七段顯示器上，變大功告成。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55371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702E18-21E0-4DB7-A29D-BEC5B7150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二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b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6bit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串入並出移位器與七段顯示器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35A62B1-4920-4DEE-8E6A-A0C5EC84F45D}"/>
              </a:ext>
            </a:extLst>
          </p:cNvPr>
          <p:cNvSpPr txBox="1"/>
          <p:nvPr/>
        </p:nvSpPr>
        <p:spPr>
          <a:xfrm>
            <a:off x="9809301" y="2233043"/>
            <a:ext cx="19800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圖八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</a:p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系統構想圖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B65B2ED-B1AE-47D6-866D-DE9CDDFC24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933" t="17967" r="19791" b="18603"/>
          <a:stretch/>
        </p:blipFill>
        <p:spPr>
          <a:xfrm>
            <a:off x="2443658" y="1936205"/>
            <a:ext cx="7365643" cy="421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69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8D5F-F491-40FF-A4AB-C7168005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二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b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6bit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串入並出移位器與七段顯示器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7C59166-4F30-4556-A1EB-440D3316A3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83" r="68566" b="32162"/>
          <a:stretch/>
        </p:blipFill>
        <p:spPr>
          <a:xfrm>
            <a:off x="3864944" y="1845734"/>
            <a:ext cx="4462112" cy="440992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B83974A-4A6E-4338-89DD-6018D1C37CE2}"/>
              </a:ext>
            </a:extLst>
          </p:cNvPr>
          <p:cNvSpPr txBox="1"/>
          <p:nvPr/>
        </p:nvSpPr>
        <p:spPr>
          <a:xfrm>
            <a:off x="8327056" y="1845734"/>
            <a:ext cx="30572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圖九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除頻器模組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9674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8D5F-F491-40FF-A4AB-C7168005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二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b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6bit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串入並出移位器與七段顯示器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B83974A-4A6E-4338-89DD-6018D1C37CE2}"/>
              </a:ext>
            </a:extLst>
          </p:cNvPr>
          <p:cNvSpPr txBox="1"/>
          <p:nvPr/>
        </p:nvSpPr>
        <p:spPr>
          <a:xfrm>
            <a:off x="9627056" y="1908088"/>
            <a:ext cx="215956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圖十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</a:p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SIPO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暫存器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7262CF4-2F56-4EC7-BE48-A361BD6F8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589" r="68273" b="53168"/>
          <a:stretch/>
        </p:blipFill>
        <p:spPr>
          <a:xfrm>
            <a:off x="2582422" y="1908088"/>
            <a:ext cx="7027155" cy="426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55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8D5F-F491-40FF-A4AB-C7168005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二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b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6bit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串入並出移位器與七段顯示器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B83974A-4A6E-4338-89DD-6018D1C37CE2}"/>
              </a:ext>
            </a:extLst>
          </p:cNvPr>
          <p:cNvSpPr txBox="1"/>
          <p:nvPr/>
        </p:nvSpPr>
        <p:spPr>
          <a:xfrm>
            <a:off x="2362232" y="5774047"/>
            <a:ext cx="70070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圖十一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二進位二進制轉二進位十進制模組</a:t>
            </a:r>
          </a:p>
          <a:p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F9AE6B7-418F-4820-8837-BDDA999A1E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4" t="12471" r="73754" b="63502"/>
          <a:stretch/>
        </p:blipFill>
        <p:spPr>
          <a:xfrm>
            <a:off x="2362232" y="1908088"/>
            <a:ext cx="7467535" cy="384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168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8D5F-F491-40FF-A4AB-C7168005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二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b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6bit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串入並出移位器與七段顯示器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B83974A-4A6E-4338-89DD-6018D1C37CE2}"/>
              </a:ext>
            </a:extLst>
          </p:cNvPr>
          <p:cNvSpPr txBox="1"/>
          <p:nvPr/>
        </p:nvSpPr>
        <p:spPr>
          <a:xfrm>
            <a:off x="7706409" y="1846263"/>
            <a:ext cx="30572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十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二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CN" altLang="en-US" sz="2800" dirty="0"/>
              <a:t>二進制轉</a:t>
            </a:r>
            <a:endParaRPr lang="en-US" altLang="zh-CN" sz="2800" dirty="0"/>
          </a:p>
          <a:p>
            <a:r>
              <a:rPr lang="zh-CN" altLang="en-US" sz="2800" dirty="0"/>
              <a:t>七段顯示器模組</a:t>
            </a:r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6BC738E-705D-45C1-9D12-E35CF1CC1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681" r="73333" b="21477"/>
          <a:stretch/>
        </p:blipFill>
        <p:spPr>
          <a:xfrm>
            <a:off x="4485591" y="1846263"/>
            <a:ext cx="3220818" cy="447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71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8D5F-F491-40FF-A4AB-C7168005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二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b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6bit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串入並出移位器與七段顯示器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B83974A-4A6E-4338-89DD-6018D1C37CE2}"/>
              </a:ext>
            </a:extLst>
          </p:cNvPr>
          <p:cNvSpPr txBox="1"/>
          <p:nvPr/>
        </p:nvSpPr>
        <p:spPr>
          <a:xfrm>
            <a:off x="9989934" y="1992562"/>
            <a:ext cx="1620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十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三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</a:p>
          <a:p>
            <a:r>
              <a:rPr lang="en-US" altLang="zh-CN" sz="2800" dirty="0"/>
              <a:t>	  </a:t>
            </a:r>
            <a:r>
              <a:rPr lang="zh-CN" altLang="en-US" sz="2800" dirty="0"/>
              <a:t>系統</a:t>
            </a:r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BEA3E38-BC7E-472C-8B0B-8C3CA7711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826" r="50421" b="40292"/>
          <a:stretch/>
        </p:blipFill>
        <p:spPr>
          <a:xfrm>
            <a:off x="2202066" y="1992562"/>
            <a:ext cx="7787868" cy="414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1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8D5F-F491-40FF-A4AB-C7168005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二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b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6bit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串入並出移位器與七段顯示器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B83974A-4A6E-4338-89DD-6018D1C37CE2}"/>
              </a:ext>
            </a:extLst>
          </p:cNvPr>
          <p:cNvSpPr txBox="1"/>
          <p:nvPr/>
        </p:nvSpPr>
        <p:spPr>
          <a:xfrm>
            <a:off x="8487813" y="1846263"/>
            <a:ext cx="26981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hlinkClick r:id="rId4"/>
              </a:rPr>
              <a:t>(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hlinkClick r:id="rId4"/>
              </a:rPr>
              <a:t>影片二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hlinkClick r:id="rId4"/>
              </a:rPr>
              <a:t>)</a:t>
            </a:r>
          </a:p>
          <a:p>
            <a:r>
              <a:rPr lang="en-US" altLang="zh-TW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hlinkClick r:id="rId4"/>
              </a:rPr>
              <a:t>VeriInstrument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  <a:hlinkClick r:id="rId4"/>
            </a:endParaRPr>
          </a:p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hlinkClick r:id="rId4"/>
              </a:rPr>
              <a:t>驗證</a:t>
            </a:r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6" name="Ex2Rec">
            <a:hlinkClick r:id="" action="ppaction://media"/>
            <a:extLst>
              <a:ext uri="{FF2B5EF4-FFF2-40B4-BE49-F238E27FC236}">
                <a16:creationId xmlns:a16="http://schemas.microsoft.com/office/drawing/2014/main" id="{5CC0AD30-78E3-4690-8184-A85CFAEF182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41763" y="1846263"/>
            <a:ext cx="4368800" cy="4022725"/>
          </a:xfrm>
        </p:spPr>
      </p:pic>
    </p:spTree>
    <p:extLst>
      <p:ext uri="{BB962C8B-B14F-4D97-AF65-F5344CB8AC3E}">
        <p14:creationId xmlns:p14="http://schemas.microsoft.com/office/powerpoint/2010/main" val="200822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6C1F34-507C-4C9F-8E44-DCCDDC7A3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二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b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6bit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串入並出移位器與七段顯示器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9DF09D5-2A72-4AB7-AA77-EB69515AD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40" y="2091018"/>
            <a:ext cx="10206479" cy="3462618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EE4C379-EE4A-49A8-80EE-D93C1FB81DA5}"/>
              </a:ext>
            </a:extLst>
          </p:cNvPr>
          <p:cNvSpPr txBox="1"/>
          <p:nvPr/>
        </p:nvSpPr>
        <p:spPr>
          <a:xfrm>
            <a:off x="870648" y="5553636"/>
            <a:ext cx="323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十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四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en-US" altLang="zh-TW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testbench</a:t>
            </a:r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765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2CF75A-62BE-46B0-A188-EC1AA1D00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5400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sz="5400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sz="5400" dirty="0">
                <a:latin typeface="SimSun" panose="02010600030101010101" pitchFamily="2" charset="-122"/>
                <a:ea typeface="SimSun" panose="02010600030101010101" pitchFamily="2" charset="-122"/>
              </a:rPr>
              <a:t>一</a:t>
            </a:r>
            <a:r>
              <a:rPr lang="en-US" altLang="zh-CN" sz="5400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br>
              <a:rPr lang="en-US" altLang="zh-CN" sz="5400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zh-TW" sz="5400" dirty="0">
                <a:latin typeface="SimSun" panose="02010600030101010101" pitchFamily="2" charset="-122"/>
                <a:ea typeface="SimSun" panose="02010600030101010101" pitchFamily="2" charset="-122"/>
              </a:rPr>
              <a:t>4bit</a:t>
            </a:r>
            <a:r>
              <a:rPr lang="zh-TW" altLang="en-US" sz="5400" dirty="0">
                <a:latin typeface="SimSun" panose="02010600030101010101" pitchFamily="2" charset="-122"/>
                <a:ea typeface="SimSun" panose="02010600030101010101" pitchFamily="2" charset="-122"/>
              </a:rPr>
              <a:t>計數器以七段顯示器顯示</a:t>
            </a:r>
            <a:endParaRPr lang="zh-TW" altLang="en-US" sz="60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5B667F-FA8B-406B-97A5-E7FBC6D03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此實驗如下頁的</a:t>
            </a:r>
            <a:r>
              <a:rPr lang="en-US" altLang="zh-TW" sz="2800" dirty="0"/>
              <a:t>(</a:t>
            </a:r>
            <a:r>
              <a:rPr lang="zh-CN" altLang="en-US" sz="2800" dirty="0"/>
              <a:t>圖一</a:t>
            </a:r>
            <a:r>
              <a:rPr lang="en-US" altLang="zh-CN" sz="2800" dirty="0"/>
              <a:t>)</a:t>
            </a:r>
            <a:r>
              <a:rPr lang="zh-CN" altLang="en-US" sz="2800" dirty="0"/>
              <a:t>，先利用除頻器將頻率調至</a:t>
            </a:r>
            <a:r>
              <a:rPr lang="en-US" altLang="zh-CN" sz="2800" dirty="0"/>
              <a:t>1Hz</a:t>
            </a:r>
            <a:r>
              <a:rPr lang="zh-CN" altLang="en-US" sz="2800" dirty="0"/>
              <a:t>，再接至計數器模組，並利用之後的二進制轉七段顯示器模組顯示於七段顯示器上。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94594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FBE2AE-08F0-492E-9ACA-30DEB04CE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二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b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6bit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串入並出移位器與七段顯示器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E08934-1E5D-4242-BA76-7807434D89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575" y="1846263"/>
            <a:ext cx="8267175" cy="4022725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DFD6DD9-84F8-4742-A66F-A4D273319194}"/>
              </a:ext>
            </a:extLst>
          </p:cNvPr>
          <p:cNvSpPr txBox="1"/>
          <p:nvPr/>
        </p:nvSpPr>
        <p:spPr>
          <a:xfrm>
            <a:off x="1992575" y="5868988"/>
            <a:ext cx="323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十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五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en-US" altLang="zh-TW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testbench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3187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2CF75A-62BE-46B0-A188-EC1AA1D00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zh-TW" altLang="en-US" sz="5400" dirty="0">
                <a:latin typeface="SimSun" panose="02010600030101010101" pitchFamily="2" charset="-122"/>
                <a:ea typeface="SimSun" panose="02010600030101010101" pitchFamily="2" charset="-122"/>
              </a:rPr>
              <a:t>挑戰題 計時器</a:t>
            </a:r>
            <a:endParaRPr lang="zh-TW" altLang="en-US" sz="60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5B667F-FA8B-406B-97A5-E7FBC6D03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此實驗如下頁的</a:t>
            </a:r>
            <a:r>
              <a:rPr lang="en-US" altLang="zh-TW" sz="2800" dirty="0"/>
              <a:t>(</a:t>
            </a:r>
            <a:r>
              <a:rPr lang="zh-CN" altLang="en-US" sz="2800" dirty="0"/>
              <a:t>圖十</a:t>
            </a:r>
            <a:r>
              <a:rPr lang="zh-TW" altLang="en-US" sz="2800" dirty="0"/>
              <a:t>六</a:t>
            </a:r>
            <a:r>
              <a:rPr lang="en-US" altLang="zh-CN" sz="2800" dirty="0"/>
              <a:t>)</a:t>
            </a:r>
            <a:r>
              <a:rPr lang="zh-CN" altLang="en-US" sz="2800" dirty="0"/>
              <a:t>，先利用除頻器將頻率調至</a:t>
            </a:r>
            <a:r>
              <a:rPr lang="en-US" altLang="zh-CN" sz="2800" dirty="0"/>
              <a:t>1Hz</a:t>
            </a:r>
            <a:r>
              <a:rPr lang="zh-CN" altLang="en-US" sz="2800" dirty="0"/>
              <a:t>，再接至計時器模組，並且分別將分與秒的兩組輸出接至</a:t>
            </a:r>
            <a:r>
              <a:rPr lang="en-US" altLang="zh-CN" sz="2800" dirty="0"/>
              <a:t>6</a:t>
            </a:r>
            <a:r>
              <a:rPr lang="zh-CN" altLang="en-US" sz="2800" dirty="0"/>
              <a:t>位元</a:t>
            </a:r>
            <a:r>
              <a:rPr lang="en-US" altLang="zh-CN" sz="2800" dirty="0"/>
              <a:t>binary</a:t>
            </a:r>
            <a:r>
              <a:rPr lang="zh-CN" altLang="en-US" sz="2800" dirty="0"/>
              <a:t>轉</a:t>
            </a:r>
            <a:r>
              <a:rPr lang="en-US" altLang="zh-CN" sz="2800" dirty="0"/>
              <a:t>8</a:t>
            </a:r>
            <a:r>
              <a:rPr lang="zh-CN" altLang="en-US" sz="2800" dirty="0"/>
              <a:t>位元</a:t>
            </a:r>
            <a:r>
              <a:rPr lang="en-US" altLang="zh-CN" sz="2800" dirty="0"/>
              <a:t>BCD</a:t>
            </a:r>
            <a:r>
              <a:rPr lang="zh-CN" altLang="en-US" sz="2800" dirty="0"/>
              <a:t>的模組，使二進制碼能轉換成二位數的十進制碼；最後將個別的個位數與十位數接到二進制轉七段顯示器模組，使輸入顯示在七段顯示器上，變大功告成。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49860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702E18-21E0-4DB7-A29D-BEC5B7150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挑戰題 計時器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35A62B1-4920-4DEE-8E6A-A0C5EC84F45D}"/>
              </a:ext>
            </a:extLst>
          </p:cNvPr>
          <p:cNvSpPr txBox="1"/>
          <p:nvPr/>
        </p:nvSpPr>
        <p:spPr>
          <a:xfrm>
            <a:off x="8818098" y="1854767"/>
            <a:ext cx="19800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圖十六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</a:p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系統構想圖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E06B8A4-533A-48ED-B618-913D90EBD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784" t="37683" r="31809" b="12308"/>
          <a:stretch/>
        </p:blipFill>
        <p:spPr>
          <a:xfrm>
            <a:off x="3373901" y="1854767"/>
            <a:ext cx="5444197" cy="444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78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8D5F-F491-40FF-A4AB-C7168005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挑戰題 計時器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7C59166-4F30-4556-A1EB-440D3316A3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83" r="68566" b="32162"/>
          <a:stretch/>
        </p:blipFill>
        <p:spPr>
          <a:xfrm>
            <a:off x="3864944" y="1845734"/>
            <a:ext cx="4462112" cy="440992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B83974A-4A6E-4338-89DD-6018D1C37CE2}"/>
              </a:ext>
            </a:extLst>
          </p:cNvPr>
          <p:cNvSpPr txBox="1"/>
          <p:nvPr/>
        </p:nvSpPr>
        <p:spPr>
          <a:xfrm>
            <a:off x="8327056" y="1845734"/>
            <a:ext cx="34163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圖十七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除頻器模組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8136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8D5F-F491-40FF-A4AB-C7168005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挑戰題 計時器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B83974A-4A6E-4338-89DD-6018D1C37CE2}"/>
              </a:ext>
            </a:extLst>
          </p:cNvPr>
          <p:cNvSpPr txBox="1"/>
          <p:nvPr/>
        </p:nvSpPr>
        <p:spPr>
          <a:xfrm>
            <a:off x="9006808" y="1908088"/>
            <a:ext cx="19800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圖十八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</a:p>
          <a:p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計時器模組</a:t>
            </a:r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D5327FD-FB08-4176-A00D-9578DC3A4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505" r="50421" b="21051"/>
          <a:stretch/>
        </p:blipFill>
        <p:spPr>
          <a:xfrm>
            <a:off x="3185192" y="1908088"/>
            <a:ext cx="5821616" cy="438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2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8D5F-F491-40FF-A4AB-C7168005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挑戰題 計時器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B83974A-4A6E-4338-89DD-6018D1C37CE2}"/>
              </a:ext>
            </a:extLst>
          </p:cNvPr>
          <p:cNvSpPr txBox="1"/>
          <p:nvPr/>
        </p:nvSpPr>
        <p:spPr>
          <a:xfrm>
            <a:off x="2362232" y="5774047"/>
            <a:ext cx="70070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十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九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二進位二進制轉二進位十進制模組</a:t>
            </a:r>
          </a:p>
          <a:p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F9AE6B7-418F-4820-8837-BDDA999A1E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4" t="12471" r="73754" b="63502"/>
          <a:stretch/>
        </p:blipFill>
        <p:spPr>
          <a:xfrm>
            <a:off x="2362232" y="1908088"/>
            <a:ext cx="7467535" cy="384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783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8D5F-F491-40FF-A4AB-C7168005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挑戰題 計時器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B83974A-4A6E-4338-89DD-6018D1C37CE2}"/>
              </a:ext>
            </a:extLst>
          </p:cNvPr>
          <p:cNvSpPr txBox="1"/>
          <p:nvPr/>
        </p:nvSpPr>
        <p:spPr>
          <a:xfrm>
            <a:off x="7706409" y="1846263"/>
            <a:ext cx="30572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圖二十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CN" altLang="en-US" sz="2800" dirty="0"/>
              <a:t>二進制轉</a:t>
            </a:r>
            <a:endParaRPr lang="en-US" altLang="zh-CN" sz="2800" dirty="0"/>
          </a:p>
          <a:p>
            <a:r>
              <a:rPr lang="zh-CN" altLang="en-US" sz="2800" dirty="0"/>
              <a:t>七段顯示器模組</a:t>
            </a:r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6BC738E-705D-45C1-9D12-E35CF1CC1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681" r="73333" b="21477"/>
          <a:stretch/>
        </p:blipFill>
        <p:spPr>
          <a:xfrm>
            <a:off x="4485591" y="1846263"/>
            <a:ext cx="3220818" cy="447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80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8D5F-F491-40FF-A4AB-C7168005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挑戰題 計時器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B83974A-4A6E-4338-89DD-6018D1C37CE2}"/>
              </a:ext>
            </a:extLst>
          </p:cNvPr>
          <p:cNvSpPr txBox="1"/>
          <p:nvPr/>
        </p:nvSpPr>
        <p:spPr>
          <a:xfrm>
            <a:off x="4926449" y="512064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圖二十一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CN" altLang="en-US" sz="2800" dirty="0"/>
              <a:t>系統</a:t>
            </a:r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BF79B0E-50A7-4304-859C-C128BB1B1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155" r="2907" b="42383"/>
          <a:stretch/>
        </p:blipFill>
        <p:spPr>
          <a:xfrm>
            <a:off x="461978" y="1937824"/>
            <a:ext cx="11329003" cy="298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32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8D5F-F491-40FF-A4AB-C7168005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挑戰題 計時器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B83974A-4A6E-4338-89DD-6018D1C37CE2}"/>
              </a:ext>
            </a:extLst>
          </p:cNvPr>
          <p:cNvSpPr txBox="1"/>
          <p:nvPr/>
        </p:nvSpPr>
        <p:spPr>
          <a:xfrm>
            <a:off x="8487813" y="1846263"/>
            <a:ext cx="26981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hlinkClick r:id="rId4"/>
              </a:rPr>
              <a:t>(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hlinkClick r:id="rId4"/>
              </a:rPr>
              <a:t>影片三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hlinkClick r:id="rId4"/>
              </a:rPr>
              <a:t>)</a:t>
            </a:r>
          </a:p>
          <a:p>
            <a:r>
              <a:rPr lang="en-US" altLang="zh-TW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hlinkClick r:id="rId4"/>
              </a:rPr>
              <a:t>VeriInstrument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  <a:hlinkClick r:id="rId4"/>
            </a:endParaRPr>
          </a:p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hlinkClick r:id="rId4"/>
              </a:rPr>
              <a:t>驗證</a:t>
            </a:r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7" name="Ex3Rec">
            <a:hlinkClick r:id="" action="ppaction://media"/>
            <a:extLst>
              <a:ext uri="{FF2B5EF4-FFF2-40B4-BE49-F238E27FC236}">
                <a16:creationId xmlns:a16="http://schemas.microsoft.com/office/drawing/2014/main" id="{849A663E-6A5A-4C9D-A78B-000B0479F88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41763" y="1846263"/>
            <a:ext cx="4368800" cy="4022725"/>
          </a:xfrm>
        </p:spPr>
      </p:pic>
    </p:spTree>
    <p:extLst>
      <p:ext uri="{BB962C8B-B14F-4D97-AF65-F5344CB8AC3E}">
        <p14:creationId xmlns:p14="http://schemas.microsoft.com/office/powerpoint/2010/main" val="3776300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7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7403B1-2A49-4793-84A6-DD3A21B3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挑戰題 計時器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029FC8D-2562-4BCB-AAB4-8E8628262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380" y="1843088"/>
            <a:ext cx="7088199" cy="4329112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A940317-130F-474D-8D9A-4B56D6ED6E44}"/>
              </a:ext>
            </a:extLst>
          </p:cNvPr>
          <p:cNvSpPr/>
          <p:nvPr/>
        </p:nvSpPr>
        <p:spPr>
          <a:xfrm>
            <a:off x="9670579" y="1843088"/>
            <a:ext cx="198002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圖二十二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</a:p>
          <a:p>
            <a:r>
              <a:rPr lang="en-US" altLang="zh-TW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testbench</a:t>
            </a:r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2754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702E18-21E0-4DB7-A29D-BEC5B7150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一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b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4bit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計數器以七段顯示器顯示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35A62B1-4920-4DEE-8E6A-A0C5EC84F45D}"/>
              </a:ext>
            </a:extLst>
          </p:cNvPr>
          <p:cNvSpPr txBox="1"/>
          <p:nvPr/>
        </p:nvSpPr>
        <p:spPr>
          <a:xfrm>
            <a:off x="2602623" y="4212832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圖一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系統構想圖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B3DE57AA-E2F3-4D47-A829-CA7AB40C87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031" t="46922" r="17140" b="23244"/>
          <a:stretch/>
        </p:blipFill>
        <p:spPr>
          <a:xfrm>
            <a:off x="2521343" y="2403082"/>
            <a:ext cx="7210274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78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6E5583-8C11-45A9-9452-3B50054A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挑戰題 計時器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921083A-8D3A-4EC8-91D8-BB73C6599B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41"/>
          <a:stretch/>
        </p:blipFill>
        <p:spPr>
          <a:xfrm>
            <a:off x="2642772" y="1886576"/>
            <a:ext cx="6967416" cy="4059237"/>
          </a:xfr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1F8FB74-74D7-4B6A-986A-CCAD42AB214A}"/>
              </a:ext>
            </a:extLst>
          </p:cNvPr>
          <p:cNvSpPr/>
          <p:nvPr/>
        </p:nvSpPr>
        <p:spPr>
          <a:xfrm>
            <a:off x="2642772" y="5833419"/>
            <a:ext cx="43140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圖二十二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en-US" altLang="zh-TW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testbench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結果</a:t>
            </a:r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8427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8D5F-F491-40FF-A4AB-C7168005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心得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C18FB4-F362-4627-98EA-BF4C8721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90578"/>
            <a:ext cx="10058400" cy="4023360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張軒：</a:t>
            </a:r>
            <a:endParaRPr lang="en-US" altLang="zh-TW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zh-TW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做完這次實驗後，對</a:t>
            </a:r>
            <a:r>
              <a:rPr lang="en-US" altLang="zh-TW" sz="2800" dirty="0" err="1">
                <a:latin typeface="SimSun" panose="02010600030101010101" pitchFamily="2" charset="-122"/>
                <a:ea typeface="SimSun" panose="02010600030101010101" pitchFamily="2" charset="-122"/>
              </a:rPr>
              <a:t>clk</a:t>
            </a:r>
            <a:r>
              <a:rPr lang="zh-TW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有更深入的了解了，因為上一次的實驗沒有真的對</a:t>
            </a:r>
            <a:r>
              <a:rPr lang="en-US" altLang="zh-TW" sz="2800" dirty="0" err="1">
                <a:latin typeface="SimSun" panose="02010600030101010101" pitchFamily="2" charset="-122"/>
                <a:ea typeface="SimSun" panose="02010600030101010101" pitchFamily="2" charset="-122"/>
              </a:rPr>
              <a:t>clk</a:t>
            </a:r>
            <a:r>
              <a:rPr lang="zh-TW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做什麼事情，所以也不知道他到底可以幹嘛。然後模組真是個好用的東西，很多東西都只需要寫一次，需要用到的時候再把很多模組組合成一個系統就好，不知道</a:t>
            </a:r>
            <a:r>
              <a:rPr lang="en-US" altLang="zh-TW" sz="2800" dirty="0">
                <a:latin typeface="SimSun" panose="02010600030101010101" pitchFamily="2" charset="-122"/>
                <a:ea typeface="SimSun" panose="02010600030101010101" pitchFamily="2" charset="-122"/>
              </a:rPr>
              <a:t>final project</a:t>
            </a:r>
            <a:r>
              <a:rPr lang="zh-TW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是不是也可以用很多模組組裝起來就好哈哈。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84774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8D5F-F491-40FF-A4AB-C7168005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心得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C18FB4-F362-4627-98EA-BF4C8721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90578"/>
            <a:ext cx="100584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章子嚴：這次的實驗還可以，看著他們寫</a:t>
            </a:r>
            <a:r>
              <a:rPr lang="en-US" altLang="zh-TW" sz="2800" dirty="0" err="1">
                <a:latin typeface="SimSun" panose="02010600030101010101" pitchFamily="2" charset="-122"/>
                <a:ea typeface="SimSun" panose="02010600030101010101" pitchFamily="2" charset="-122"/>
              </a:rPr>
              <a:t>verilog</a:t>
            </a:r>
            <a:r>
              <a:rPr lang="zh-TW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的時候，開始大概知道</a:t>
            </a:r>
            <a:r>
              <a:rPr lang="en-US" altLang="zh-TW" sz="2800" dirty="0" err="1">
                <a:latin typeface="SimSun" panose="02010600030101010101" pitchFamily="2" charset="-122"/>
                <a:ea typeface="SimSun" panose="02010600030101010101" pitchFamily="2" charset="-122"/>
              </a:rPr>
              <a:t>verilog</a:t>
            </a:r>
            <a:r>
              <a:rPr lang="zh-TW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這麼寫了，都是一部分寫完然後結合起來。用模組檢查好過用</a:t>
            </a:r>
            <a:r>
              <a:rPr lang="en-US" altLang="zh-TW" sz="2800" dirty="0">
                <a:latin typeface="SimSun" panose="02010600030101010101" pitchFamily="2" charset="-122"/>
                <a:ea typeface="SimSun" panose="02010600030101010101" pitchFamily="2" charset="-122"/>
              </a:rPr>
              <a:t>testbench</a:t>
            </a:r>
            <a:r>
              <a:rPr lang="zh-TW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檢查，模組操作起來也方便，檢查時也很方便，看</a:t>
            </a:r>
            <a:r>
              <a:rPr lang="en-US" altLang="zh-TW" sz="2800" dirty="0" err="1">
                <a:latin typeface="SimSun" panose="02010600030101010101" pitchFamily="2" charset="-122"/>
                <a:ea typeface="SimSun" panose="02010600030101010101" pitchFamily="2" charset="-122"/>
              </a:rPr>
              <a:t>verilog</a:t>
            </a:r>
            <a:r>
              <a:rPr lang="zh-TW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有沒有地方寫錯。</a:t>
            </a:r>
          </a:p>
        </p:txBody>
      </p:sp>
    </p:spTree>
    <p:extLst>
      <p:ext uri="{BB962C8B-B14F-4D97-AF65-F5344CB8AC3E}">
        <p14:creationId xmlns:p14="http://schemas.microsoft.com/office/powerpoint/2010/main" val="1917910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8D5F-F491-40FF-A4AB-C7168005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心得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C18FB4-F362-4627-98EA-BF4C8721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90578"/>
            <a:ext cx="100584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魏晉成：</a:t>
            </a:r>
            <a:endParaRPr lang="en-US" altLang="zh-TW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zh-TW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雖然上次黑特了</a:t>
            </a:r>
            <a:r>
              <a:rPr lang="en-US" altLang="zh-TW" sz="2800" dirty="0" err="1">
                <a:latin typeface="SimSun" panose="02010600030101010101" pitchFamily="2" charset="-122"/>
                <a:ea typeface="SimSun" panose="02010600030101010101" pitchFamily="2" charset="-122"/>
              </a:rPr>
              <a:t>VeriInstrutment</a:t>
            </a:r>
            <a:r>
              <a:rPr lang="zh-TW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一波，但因為這次要用到</a:t>
            </a:r>
            <a:r>
              <a:rPr lang="en-US" altLang="zh-TW" sz="2800" dirty="0" err="1">
                <a:latin typeface="SimSun" panose="02010600030101010101" pitchFamily="2" charset="-122"/>
                <a:ea typeface="SimSun" panose="02010600030101010101" pitchFamily="2" charset="-122"/>
              </a:rPr>
              <a:t>clk</a:t>
            </a:r>
            <a:r>
              <a:rPr lang="zh-TW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、七段顯示器以及指撥開關等物件，這些是在</a:t>
            </a:r>
            <a:r>
              <a:rPr lang="en-US" altLang="zh-TW" sz="2800" dirty="0" err="1">
                <a:latin typeface="SimSun" panose="02010600030101010101" pitchFamily="2" charset="-122"/>
                <a:ea typeface="SimSun" panose="02010600030101010101" pitchFamily="2" charset="-122"/>
              </a:rPr>
              <a:t>testbench</a:t>
            </a:r>
            <a:r>
              <a:rPr lang="zh-TW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中寫起來很痛苦的輸入輸出，所以這次終於體會到為何大家會一直誇讚</a:t>
            </a:r>
            <a:r>
              <a:rPr lang="en-US" altLang="zh-TW" sz="2800" dirty="0" err="1">
                <a:latin typeface="SimSun" panose="02010600030101010101" pitchFamily="2" charset="-122"/>
                <a:ea typeface="SimSun" panose="02010600030101010101" pitchFamily="2" charset="-122"/>
              </a:rPr>
              <a:t>VeriInstrument</a:t>
            </a:r>
            <a:r>
              <a:rPr lang="zh-TW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的好。</a:t>
            </a:r>
          </a:p>
        </p:txBody>
      </p:sp>
    </p:spTree>
    <p:extLst>
      <p:ext uri="{BB962C8B-B14F-4D97-AF65-F5344CB8AC3E}">
        <p14:creationId xmlns:p14="http://schemas.microsoft.com/office/powerpoint/2010/main" val="1959651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8D5F-F491-40FF-A4AB-C7168005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一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b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4bit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計數器以七段顯示器顯示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7C59166-4F30-4556-A1EB-440D3316A3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83" r="68566" b="32162"/>
          <a:stretch/>
        </p:blipFill>
        <p:spPr>
          <a:xfrm>
            <a:off x="3864944" y="1845734"/>
            <a:ext cx="4462112" cy="440992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B83974A-4A6E-4338-89DD-6018D1C37CE2}"/>
              </a:ext>
            </a:extLst>
          </p:cNvPr>
          <p:cNvSpPr txBox="1"/>
          <p:nvPr/>
        </p:nvSpPr>
        <p:spPr>
          <a:xfrm>
            <a:off x="8327056" y="1845734"/>
            <a:ext cx="30572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圖二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除頻器模組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9834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8D5F-F491-40FF-A4AB-C7168005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一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b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4bit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計數器以七段顯示器顯示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9912681-FA6A-43E8-AAF7-AC8DEEBE8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589" r="70131" b="63936"/>
          <a:stretch/>
        </p:blipFill>
        <p:spPr>
          <a:xfrm>
            <a:off x="2278769" y="1845734"/>
            <a:ext cx="7695422" cy="340042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B83974A-4A6E-4338-89DD-6018D1C37CE2}"/>
              </a:ext>
            </a:extLst>
          </p:cNvPr>
          <p:cNvSpPr txBox="1"/>
          <p:nvPr/>
        </p:nvSpPr>
        <p:spPr>
          <a:xfrm>
            <a:off x="2278769" y="5384167"/>
            <a:ext cx="30572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圖三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計數器模組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4485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8D5F-F491-40FF-A4AB-C7168005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一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b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4bit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計數器以七段顯示器顯示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B83974A-4A6E-4338-89DD-6018D1C37CE2}"/>
              </a:ext>
            </a:extLst>
          </p:cNvPr>
          <p:cNvSpPr txBox="1"/>
          <p:nvPr/>
        </p:nvSpPr>
        <p:spPr>
          <a:xfrm>
            <a:off x="7706409" y="1846263"/>
            <a:ext cx="26981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四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CN" altLang="en-US" sz="2800" dirty="0"/>
              <a:t>二進制轉</a:t>
            </a:r>
            <a:endParaRPr lang="en-US" altLang="zh-CN" sz="2800" dirty="0"/>
          </a:p>
          <a:p>
            <a:r>
              <a:rPr lang="zh-CN" altLang="en-US" sz="2800" dirty="0"/>
              <a:t>七段顯示器模組</a:t>
            </a:r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6BC738E-705D-45C1-9D12-E35CF1CC1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681" r="73333" b="21477"/>
          <a:stretch/>
        </p:blipFill>
        <p:spPr>
          <a:xfrm>
            <a:off x="4485591" y="1846263"/>
            <a:ext cx="3220818" cy="447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37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8D5F-F491-40FF-A4AB-C7168005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一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b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4bit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計數器以七段顯示器顯示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B83974A-4A6E-4338-89DD-6018D1C37CE2}"/>
              </a:ext>
            </a:extLst>
          </p:cNvPr>
          <p:cNvSpPr txBox="1"/>
          <p:nvPr/>
        </p:nvSpPr>
        <p:spPr>
          <a:xfrm>
            <a:off x="2356107" y="556623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五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CN" altLang="en-US" sz="2800" dirty="0"/>
              <a:t>系統</a:t>
            </a:r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013DCD50-432A-4DAE-9948-8077F991E0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589" r="63002" b="56393"/>
          <a:stretch/>
        </p:blipFill>
        <p:spPr>
          <a:xfrm>
            <a:off x="2356107" y="2040625"/>
            <a:ext cx="7479786" cy="352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78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38D5F-F491-40FF-A4AB-C7168005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一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b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4bit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計數器以七段顯示器顯示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B83974A-4A6E-4338-89DD-6018D1C37CE2}"/>
              </a:ext>
            </a:extLst>
          </p:cNvPr>
          <p:cNvSpPr txBox="1"/>
          <p:nvPr/>
        </p:nvSpPr>
        <p:spPr>
          <a:xfrm>
            <a:off x="8487813" y="1846263"/>
            <a:ext cx="26981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hlinkClick r:id="rId4"/>
              </a:rPr>
              <a:t>(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hlinkClick r:id="rId4"/>
              </a:rPr>
              <a:t>影片一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hlinkClick r:id="rId4"/>
              </a:rPr>
              <a:t>)</a:t>
            </a:r>
          </a:p>
          <a:p>
            <a:r>
              <a:rPr lang="en-US" altLang="zh-TW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hlinkClick r:id="rId4"/>
              </a:rPr>
              <a:t>VeriInstrument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SimSun" panose="02010600030101010101" pitchFamily="2" charset="-122"/>
              <a:ea typeface="SimSun" panose="02010600030101010101" pitchFamily="2" charset="-122"/>
              <a:hlinkClick r:id="rId4"/>
            </a:endParaRPr>
          </a:p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hlinkClick r:id="rId4"/>
              </a:rPr>
              <a:t>驗證</a:t>
            </a:r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8" name="Ex1Rec">
            <a:hlinkClick r:id="" action="ppaction://media"/>
            <a:extLst>
              <a:ext uri="{FF2B5EF4-FFF2-40B4-BE49-F238E27FC236}">
                <a16:creationId xmlns:a16="http://schemas.microsoft.com/office/drawing/2014/main" id="{300A0109-8C84-443B-B1CA-FA851CDC30E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04187" y="1846263"/>
            <a:ext cx="4783626" cy="436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7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2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E64F24-FF2A-4CD8-B599-62435E370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基礎題</a:t>
            </a: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一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b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zh-TW" dirty="0">
                <a:latin typeface="SimSun" panose="02010600030101010101" pitchFamily="2" charset="-122"/>
                <a:ea typeface="SimSun" panose="02010600030101010101" pitchFamily="2" charset="-122"/>
              </a:rPr>
              <a:t>4bit</a:t>
            </a:r>
            <a:r>
              <a:rPr lang="zh-TW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計數器以七段顯示器顯示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94F6601-904B-446D-8E97-CBEAE587F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55" y="1950944"/>
            <a:ext cx="10244249" cy="3629585"/>
          </a:xfr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CC0AD9F-C26D-4CA4-9D91-8D6E263DF409}"/>
              </a:ext>
            </a:extLst>
          </p:cNvPr>
          <p:cNvSpPr txBox="1"/>
          <p:nvPr/>
        </p:nvSpPr>
        <p:spPr>
          <a:xfrm>
            <a:off x="860940" y="5588161"/>
            <a:ext cx="2877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圖六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en-US" altLang="zh-TW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testbench</a:t>
            </a:r>
            <a:endParaRPr lang="zh-TW" altLang="en-US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4813039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168</TotalTime>
  <Words>777</Words>
  <Application>Microsoft Office PowerPoint</Application>
  <PresentationFormat>寬螢幕</PresentationFormat>
  <Paragraphs>85</Paragraphs>
  <Slides>33</Slides>
  <Notes>0</Notes>
  <HiddenSlides>0</HiddenSlides>
  <MMClips>3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39" baseType="lpstr">
      <vt:lpstr>宋体</vt:lpstr>
      <vt:lpstr>宋体</vt:lpstr>
      <vt:lpstr>新細明體</vt:lpstr>
      <vt:lpstr>Calibri</vt:lpstr>
      <vt:lpstr>Calibri Light</vt:lpstr>
      <vt:lpstr>回顧</vt:lpstr>
      <vt:lpstr>Lab7 結報</vt:lpstr>
      <vt:lpstr>基礎題(一) 4bit計數器以七段顯示器顯示</vt:lpstr>
      <vt:lpstr>基礎題(一) 4bit計數器以七段顯示器顯示</vt:lpstr>
      <vt:lpstr>基礎題(一) 4bit計數器以七段顯示器顯示</vt:lpstr>
      <vt:lpstr>基礎題(一) 4bit計數器以七段顯示器顯示</vt:lpstr>
      <vt:lpstr>基礎題(一) 4bit計數器以七段顯示器顯示</vt:lpstr>
      <vt:lpstr>基礎題(一) 4bit計數器以七段顯示器顯示</vt:lpstr>
      <vt:lpstr>基礎題(一) 4bit計數器以七段顯示器顯示</vt:lpstr>
      <vt:lpstr>基礎題(一) 4bit計數器以七段顯示器顯示</vt:lpstr>
      <vt:lpstr>基礎題(一) 4bit計數器以七段顯示器顯示</vt:lpstr>
      <vt:lpstr>基礎題(二) 6bit串入並出移位器與七段顯示器</vt:lpstr>
      <vt:lpstr>基礎題(二) 6bit串入並出移位器與七段顯示器</vt:lpstr>
      <vt:lpstr>基礎題(二) 6bit串入並出移位器與七段顯示器</vt:lpstr>
      <vt:lpstr>基礎題(二) 6bit串入並出移位器與七段顯示器</vt:lpstr>
      <vt:lpstr>基礎題(二) 6bit串入並出移位器與七段顯示器</vt:lpstr>
      <vt:lpstr>基礎題(二) 6bit串入並出移位器與七段顯示器</vt:lpstr>
      <vt:lpstr>基礎題(二) 6bit串入並出移位器與七段顯示器</vt:lpstr>
      <vt:lpstr>基礎題(二) 6bit串入並出移位器與七段顯示器</vt:lpstr>
      <vt:lpstr>基礎題(二) 6bit串入並出移位器與七段顯示器</vt:lpstr>
      <vt:lpstr>基礎題(二) 6bit串入並出移位器與七段顯示器</vt:lpstr>
      <vt:lpstr>挑戰題 計時器</vt:lpstr>
      <vt:lpstr>挑戰題 計時器</vt:lpstr>
      <vt:lpstr>挑戰題 計時器</vt:lpstr>
      <vt:lpstr>挑戰題 計時器</vt:lpstr>
      <vt:lpstr>挑戰題 計時器</vt:lpstr>
      <vt:lpstr>挑戰題 計時器</vt:lpstr>
      <vt:lpstr>挑戰題 計時器</vt:lpstr>
      <vt:lpstr>挑戰題 計時器</vt:lpstr>
      <vt:lpstr>挑戰題 計時器</vt:lpstr>
      <vt:lpstr>挑戰題 計時器</vt:lpstr>
      <vt:lpstr>心得</vt:lpstr>
      <vt:lpstr>心得</vt:lpstr>
      <vt:lpstr>心得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Lab7 結報</dc:title>
  <dc:creator> 魏</dc:creator>
  <cp:lastModifiedBy> 魏</cp:lastModifiedBy>
  <cp:revision>43</cp:revision>
  <dcterms:created xsi:type="dcterms:W3CDTF">2018-05-07T16:58:25Z</dcterms:created>
  <dcterms:modified xsi:type="dcterms:W3CDTF">2018-05-08T13:39:10Z</dcterms:modified>
</cp:coreProperties>
</file>